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62" r:id="rId2"/>
  </p:sldIdLst>
  <p:sldSz cx="32399288" cy="43200638"/>
  <p:notesSz cx="6858000" cy="9144000"/>
  <p:defaultTextStyle>
    <a:defPPr>
      <a:defRPr lang="ko-KR"/>
    </a:defPPr>
    <a:lvl1pPr marL="0" algn="l" defTabSz="3628796" rtl="0" eaLnBrk="1" latinLnBrk="1" hangingPunct="1">
      <a:defRPr sz="7143" kern="1200">
        <a:solidFill>
          <a:schemeClr val="tx1"/>
        </a:solidFill>
        <a:latin typeface="+mn-lt"/>
        <a:ea typeface="+mn-ea"/>
        <a:cs typeface="+mn-cs"/>
      </a:defRPr>
    </a:lvl1pPr>
    <a:lvl2pPr marL="1814398" algn="l" defTabSz="3628796" rtl="0" eaLnBrk="1" latinLnBrk="1" hangingPunct="1">
      <a:defRPr sz="7143" kern="1200">
        <a:solidFill>
          <a:schemeClr val="tx1"/>
        </a:solidFill>
        <a:latin typeface="+mn-lt"/>
        <a:ea typeface="+mn-ea"/>
        <a:cs typeface="+mn-cs"/>
      </a:defRPr>
    </a:lvl2pPr>
    <a:lvl3pPr marL="3628796" algn="l" defTabSz="3628796" rtl="0" eaLnBrk="1" latinLnBrk="1" hangingPunct="1">
      <a:defRPr sz="7143" kern="1200">
        <a:solidFill>
          <a:schemeClr val="tx1"/>
        </a:solidFill>
        <a:latin typeface="+mn-lt"/>
        <a:ea typeface="+mn-ea"/>
        <a:cs typeface="+mn-cs"/>
      </a:defRPr>
    </a:lvl3pPr>
    <a:lvl4pPr marL="5443195" algn="l" defTabSz="3628796" rtl="0" eaLnBrk="1" latinLnBrk="1" hangingPunct="1">
      <a:defRPr sz="7143" kern="1200">
        <a:solidFill>
          <a:schemeClr val="tx1"/>
        </a:solidFill>
        <a:latin typeface="+mn-lt"/>
        <a:ea typeface="+mn-ea"/>
        <a:cs typeface="+mn-cs"/>
      </a:defRPr>
    </a:lvl4pPr>
    <a:lvl5pPr marL="7257593" algn="l" defTabSz="3628796" rtl="0" eaLnBrk="1" latinLnBrk="1" hangingPunct="1">
      <a:defRPr sz="7143" kern="1200">
        <a:solidFill>
          <a:schemeClr val="tx1"/>
        </a:solidFill>
        <a:latin typeface="+mn-lt"/>
        <a:ea typeface="+mn-ea"/>
        <a:cs typeface="+mn-cs"/>
      </a:defRPr>
    </a:lvl5pPr>
    <a:lvl6pPr marL="9071991" algn="l" defTabSz="3628796" rtl="0" eaLnBrk="1" latinLnBrk="1" hangingPunct="1">
      <a:defRPr sz="7143" kern="1200">
        <a:solidFill>
          <a:schemeClr val="tx1"/>
        </a:solidFill>
        <a:latin typeface="+mn-lt"/>
        <a:ea typeface="+mn-ea"/>
        <a:cs typeface="+mn-cs"/>
      </a:defRPr>
    </a:lvl6pPr>
    <a:lvl7pPr marL="10886389" algn="l" defTabSz="3628796" rtl="0" eaLnBrk="1" latinLnBrk="1" hangingPunct="1">
      <a:defRPr sz="7143" kern="1200">
        <a:solidFill>
          <a:schemeClr val="tx1"/>
        </a:solidFill>
        <a:latin typeface="+mn-lt"/>
        <a:ea typeface="+mn-ea"/>
        <a:cs typeface="+mn-cs"/>
      </a:defRPr>
    </a:lvl7pPr>
    <a:lvl8pPr marL="12700787" algn="l" defTabSz="3628796" rtl="0" eaLnBrk="1" latinLnBrk="1" hangingPunct="1">
      <a:defRPr sz="7143" kern="1200">
        <a:solidFill>
          <a:schemeClr val="tx1"/>
        </a:solidFill>
        <a:latin typeface="+mn-lt"/>
        <a:ea typeface="+mn-ea"/>
        <a:cs typeface="+mn-cs"/>
      </a:defRPr>
    </a:lvl8pPr>
    <a:lvl9pPr marL="14515186" algn="l" defTabSz="3628796" rtl="0" eaLnBrk="1" latinLnBrk="1" hangingPunct="1">
      <a:defRPr sz="71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3A38"/>
    <a:srgbClr val="F27348"/>
    <a:srgbClr val="BE293C"/>
    <a:srgbClr val="E2748E"/>
    <a:srgbClr val="FD739A"/>
    <a:srgbClr val="F67275"/>
    <a:srgbClr val="F9F9F9"/>
    <a:srgbClr val="6CC3D2"/>
    <a:srgbClr val="4BB6C8"/>
    <a:srgbClr val="F3E3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54" autoAdjust="0"/>
    <p:restoredTop sz="94660"/>
  </p:normalViewPr>
  <p:slideViewPr>
    <p:cSldViewPr snapToGrid="0">
      <p:cViewPr>
        <p:scale>
          <a:sx n="28" d="100"/>
          <a:sy n="28" d="100"/>
        </p:scale>
        <p:origin x="816" y="-1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78C352-3A8E-4D34-A407-E09732C68984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64887-B859-4879-BA4B-487524E85C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597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28796" rtl="0" eaLnBrk="1" latinLnBrk="1" hangingPunct="1">
      <a:defRPr sz="4762" kern="1200">
        <a:solidFill>
          <a:schemeClr val="tx1"/>
        </a:solidFill>
        <a:latin typeface="+mn-lt"/>
        <a:ea typeface="+mn-ea"/>
        <a:cs typeface="+mn-cs"/>
      </a:defRPr>
    </a:lvl1pPr>
    <a:lvl2pPr marL="1814398" algn="l" defTabSz="3628796" rtl="0" eaLnBrk="1" latinLnBrk="1" hangingPunct="1">
      <a:defRPr sz="4762" kern="1200">
        <a:solidFill>
          <a:schemeClr val="tx1"/>
        </a:solidFill>
        <a:latin typeface="+mn-lt"/>
        <a:ea typeface="+mn-ea"/>
        <a:cs typeface="+mn-cs"/>
      </a:defRPr>
    </a:lvl2pPr>
    <a:lvl3pPr marL="3628796" algn="l" defTabSz="3628796" rtl="0" eaLnBrk="1" latinLnBrk="1" hangingPunct="1">
      <a:defRPr sz="4762" kern="1200">
        <a:solidFill>
          <a:schemeClr val="tx1"/>
        </a:solidFill>
        <a:latin typeface="+mn-lt"/>
        <a:ea typeface="+mn-ea"/>
        <a:cs typeface="+mn-cs"/>
      </a:defRPr>
    </a:lvl3pPr>
    <a:lvl4pPr marL="5443195" algn="l" defTabSz="3628796" rtl="0" eaLnBrk="1" latinLnBrk="1" hangingPunct="1">
      <a:defRPr sz="4762" kern="1200">
        <a:solidFill>
          <a:schemeClr val="tx1"/>
        </a:solidFill>
        <a:latin typeface="+mn-lt"/>
        <a:ea typeface="+mn-ea"/>
        <a:cs typeface="+mn-cs"/>
      </a:defRPr>
    </a:lvl4pPr>
    <a:lvl5pPr marL="7257593" algn="l" defTabSz="3628796" rtl="0" eaLnBrk="1" latinLnBrk="1" hangingPunct="1">
      <a:defRPr sz="4762" kern="1200">
        <a:solidFill>
          <a:schemeClr val="tx1"/>
        </a:solidFill>
        <a:latin typeface="+mn-lt"/>
        <a:ea typeface="+mn-ea"/>
        <a:cs typeface="+mn-cs"/>
      </a:defRPr>
    </a:lvl5pPr>
    <a:lvl6pPr marL="9071991" algn="l" defTabSz="3628796" rtl="0" eaLnBrk="1" latinLnBrk="1" hangingPunct="1">
      <a:defRPr sz="4762" kern="1200">
        <a:solidFill>
          <a:schemeClr val="tx1"/>
        </a:solidFill>
        <a:latin typeface="+mn-lt"/>
        <a:ea typeface="+mn-ea"/>
        <a:cs typeface="+mn-cs"/>
      </a:defRPr>
    </a:lvl6pPr>
    <a:lvl7pPr marL="10886389" algn="l" defTabSz="3628796" rtl="0" eaLnBrk="1" latinLnBrk="1" hangingPunct="1">
      <a:defRPr sz="4762" kern="1200">
        <a:solidFill>
          <a:schemeClr val="tx1"/>
        </a:solidFill>
        <a:latin typeface="+mn-lt"/>
        <a:ea typeface="+mn-ea"/>
        <a:cs typeface="+mn-cs"/>
      </a:defRPr>
    </a:lvl7pPr>
    <a:lvl8pPr marL="12700787" algn="l" defTabSz="3628796" rtl="0" eaLnBrk="1" latinLnBrk="1" hangingPunct="1">
      <a:defRPr sz="4762" kern="1200">
        <a:solidFill>
          <a:schemeClr val="tx1"/>
        </a:solidFill>
        <a:latin typeface="+mn-lt"/>
        <a:ea typeface="+mn-ea"/>
        <a:cs typeface="+mn-cs"/>
      </a:defRPr>
    </a:lvl8pPr>
    <a:lvl9pPr marL="14515186" algn="l" defTabSz="3628796" rtl="0" eaLnBrk="1" latinLnBrk="1" hangingPunct="1">
      <a:defRPr sz="476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맑은고딕</a:t>
            </a:r>
            <a:r>
              <a:rPr lang="ko-KR" altLang="en-US" dirty="0"/>
              <a:t> </a:t>
            </a:r>
            <a:r>
              <a:rPr lang="en-US" altLang="ko-KR" dirty="0"/>
              <a:t>18pt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064887-B859-4879-BA4B-487524E85C3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203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381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99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682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622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/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75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75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484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72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397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5608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777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109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86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C5B2F-E1B1-4777-A0C6-1E31028EC09E}" type="datetimeFigureOut">
              <a:rPr lang="ko-KR" altLang="en-US" smtClean="0"/>
              <a:t>2019. 12. 10.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C7B87-EB48-485A-8AB5-4C08DEF139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23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1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1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5" Type="http://schemas.openxmlformats.org/officeDocument/2006/relationships/image" Target="../media/image13.tiff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그림 91">
            <a:extLst>
              <a:ext uri="{FF2B5EF4-FFF2-40B4-BE49-F238E27FC236}">
                <a16:creationId xmlns:a16="http://schemas.microsoft.com/office/drawing/2014/main" id="{64C3DF81-BC80-FC44-B853-F699E3611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2196" y="10747186"/>
            <a:ext cx="5363353" cy="249282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-1" y="9325"/>
            <a:ext cx="32399289" cy="3446297"/>
          </a:xfrm>
          <a:prstGeom prst="rect">
            <a:avLst/>
          </a:prstGeom>
          <a:solidFill>
            <a:srgbClr val="423A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SDT</a:t>
            </a:r>
            <a:r>
              <a:rPr lang="ko-KR" altLang="en-US" dirty="0"/>
              <a:t>와 민감도 기반 동적 </a:t>
            </a:r>
            <a:r>
              <a:rPr lang="ko-KR" altLang="en-US" dirty="0" err="1"/>
              <a:t>이상점</a:t>
            </a:r>
            <a:r>
              <a:rPr lang="ko-KR" altLang="en-US" dirty="0"/>
              <a:t> 제거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ea typeface="나눔명조 ExtraBold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20" name="부제목 2"/>
          <p:cNvSpPr txBox="1">
            <a:spLocks/>
          </p:cNvSpPr>
          <p:nvPr/>
        </p:nvSpPr>
        <p:spPr>
          <a:xfrm>
            <a:off x="25363994" y="2584967"/>
            <a:ext cx="7502670" cy="933256"/>
          </a:xfrm>
          <a:prstGeom prst="rect">
            <a:avLst/>
          </a:prstGeom>
        </p:spPr>
        <p:txBody>
          <a:bodyPr vert="horz" lIns="295210" tIns="147606" rIns="295210" bIns="147606" rtlCol="0">
            <a:noAutofit/>
          </a:bodyPr>
          <a:lstStyle>
            <a:lvl1pPr marL="1107121" indent="-1107121" algn="l" defTabSz="29523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0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98763" indent="-922601" algn="l" defTabSz="2952323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9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90404" indent="-738081" algn="l" defTabSz="29523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7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166566" indent="-738081" algn="l" defTabSz="2952323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6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642727" indent="-738081" algn="l" defTabSz="2952323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6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118889" indent="-738081" algn="l" defTabSz="29523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6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595051" indent="-738081" algn="l" defTabSz="29523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6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071212" indent="-738081" algn="l" defTabSz="29523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6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547374" indent="-738081" algn="l" defTabSz="29523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6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40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산업공학과 문현지</a:t>
            </a:r>
            <a:endParaRPr lang="en-US" altLang="ko-KR" sz="36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ko-KR" altLang="en-US" sz="40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800" y="471983"/>
            <a:ext cx="2338424" cy="23889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072927" y="5331491"/>
            <a:ext cx="213263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/>
              <a:t>예측웹서비스 </a:t>
            </a:r>
            <a:r>
              <a:rPr lang="ko-KR" altLang="en-US" sz="4000" dirty="0" err="1"/>
              <a:t>스타트업</a:t>
            </a:r>
            <a:r>
              <a:rPr lang="ko-KR" altLang="en-US" sz="4000" dirty="0"/>
              <a:t> 운영 중 </a:t>
            </a:r>
            <a:r>
              <a:rPr lang="en-US" altLang="ko-KR" sz="4000" dirty="0"/>
              <a:t>(</a:t>
            </a:r>
            <a:r>
              <a:rPr lang="en-US" altLang="ko-KR" sz="4000" dirty="0" err="1"/>
              <a:t>qtell.co.kr</a:t>
            </a:r>
            <a:r>
              <a:rPr lang="en-US" altLang="ko-KR" sz="4000" dirty="0"/>
              <a:t>)</a:t>
            </a:r>
            <a:r>
              <a:rPr lang="ko-KR" altLang="en-US" sz="4000" dirty="0"/>
              <a:t> 예측정확도에 결정적인</a:t>
            </a:r>
            <a:r>
              <a:rPr lang="en-US" altLang="ko-KR" sz="4000" baseline="30000" dirty="0"/>
              <a:t> 1)</a:t>
            </a:r>
            <a:r>
              <a:rPr lang="ko-KR" altLang="en-US" sz="4000" dirty="0"/>
              <a:t> </a:t>
            </a:r>
            <a:r>
              <a:rPr lang="ko-KR" altLang="en-US" sz="4000" dirty="0" err="1"/>
              <a:t>이상점</a:t>
            </a:r>
            <a:r>
              <a:rPr lang="ko-KR" altLang="en-US" sz="4000" dirty="0"/>
              <a:t> 처리방식 필요성</a:t>
            </a:r>
            <a:endParaRPr lang="en-US" altLang="ko-KR" sz="4000" dirty="0"/>
          </a:p>
        </p:txBody>
      </p:sp>
      <p:sp>
        <p:nvSpPr>
          <p:cNvPr id="7" name="직사각형 6"/>
          <p:cNvSpPr/>
          <p:nvPr/>
        </p:nvSpPr>
        <p:spPr>
          <a:xfrm>
            <a:off x="594360" y="4108412"/>
            <a:ext cx="31226760" cy="720000"/>
          </a:xfrm>
          <a:prstGeom prst="rect">
            <a:avLst/>
          </a:prstGeom>
          <a:solidFill>
            <a:srgbClr val="423A38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동기</a:t>
            </a:r>
            <a:r>
              <a:rPr lang="en-US" altLang="ko-KR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적절한 </a:t>
            </a:r>
            <a:r>
              <a:rPr lang="ko-KR" alt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이상점</a:t>
            </a:r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제거기준</a:t>
            </a:r>
            <a:r>
              <a:rPr lang="en-US" altLang="ko-KR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ko-KR" altLang="en-US" sz="4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94360" y="26291513"/>
            <a:ext cx="31272480" cy="720000"/>
          </a:xfrm>
          <a:prstGeom prst="rect">
            <a:avLst/>
          </a:prstGeom>
          <a:solidFill>
            <a:srgbClr val="423A38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결과 분석</a:t>
            </a:r>
          </a:p>
        </p:txBody>
      </p:sp>
      <p:sp>
        <p:nvSpPr>
          <p:cNvPr id="56" name="직사각형 55"/>
          <p:cNvSpPr/>
          <p:nvPr/>
        </p:nvSpPr>
        <p:spPr>
          <a:xfrm>
            <a:off x="571500" y="13840628"/>
            <a:ext cx="31272480" cy="720000"/>
          </a:xfrm>
          <a:prstGeom prst="rect">
            <a:avLst/>
          </a:prstGeom>
          <a:solidFill>
            <a:srgbClr val="423A38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제안</a:t>
            </a:r>
            <a:r>
              <a:rPr lang="en-US" altLang="ko-KR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데이터의 </a:t>
            </a:r>
            <a:r>
              <a:rPr lang="ko-KR" alt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이상점</a:t>
            </a:r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특성별</a:t>
            </a:r>
            <a:r>
              <a:rPr lang="en-US" altLang="ko-KR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데이터 </a:t>
            </a:r>
            <a:r>
              <a:rPr lang="ko-KR" alt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개수별로</a:t>
            </a:r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변하는 </a:t>
            </a:r>
            <a:r>
              <a:rPr lang="ko-KR" alt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이상점</a:t>
            </a:r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4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제거기준</a:t>
            </a:r>
            <a:endParaRPr lang="ko-KR" altLang="en-US" sz="4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3090C25-12D0-1742-B2E7-64EDF6C485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3" r="6633"/>
          <a:stretch/>
        </p:blipFill>
        <p:spPr>
          <a:xfrm>
            <a:off x="1073800" y="20964849"/>
            <a:ext cx="8655493" cy="3070901"/>
          </a:xfrm>
          <a:prstGeom prst="rect">
            <a:avLst/>
          </a:prstGeom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E640A8A4-5F18-FA41-87F8-E8F99310BB2B}"/>
              </a:ext>
            </a:extLst>
          </p:cNvPr>
          <p:cNvGrpSpPr/>
          <p:nvPr/>
        </p:nvGrpSpPr>
        <p:grpSpPr>
          <a:xfrm>
            <a:off x="1520135" y="5559919"/>
            <a:ext cx="8679769" cy="7685991"/>
            <a:chOff x="5701377" y="6758156"/>
            <a:chExt cx="9370950" cy="8815128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FD56E73-582D-DC41-9CDA-B8D7DCE1BC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0918" t="21736" b="15150"/>
            <a:stretch/>
          </p:blipFill>
          <p:spPr>
            <a:xfrm>
              <a:off x="5701377" y="11223579"/>
              <a:ext cx="4350849" cy="4326429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2C1E05A7-A020-A649-9DFA-ECF9713D27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-460" r="43425"/>
            <a:stretch/>
          </p:blipFill>
          <p:spPr>
            <a:xfrm>
              <a:off x="10721478" y="11246855"/>
              <a:ext cx="4350849" cy="4326429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922BA184-8C63-9F45-BF62-A84F48F1E5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7955"/>
            <a:stretch/>
          </p:blipFill>
          <p:spPr>
            <a:xfrm>
              <a:off x="8373309" y="6758156"/>
              <a:ext cx="4350849" cy="4326428"/>
            </a:xfrm>
            <a:prstGeom prst="rect">
              <a:avLst/>
            </a:prstGeom>
          </p:spPr>
        </p:pic>
      </p:grpSp>
      <p:pic>
        <p:nvPicPr>
          <p:cNvPr id="42" name="그림 41">
            <a:extLst>
              <a:ext uri="{FF2B5EF4-FFF2-40B4-BE49-F238E27FC236}">
                <a16:creationId xmlns:a16="http://schemas.microsoft.com/office/drawing/2014/main" id="{AA8AAE0A-A22B-C041-8CFB-921D227898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8745" y="14643153"/>
            <a:ext cx="9714791" cy="6476527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240D755F-BA6F-6B4D-BE6C-327E4204EB9C}"/>
              </a:ext>
            </a:extLst>
          </p:cNvPr>
          <p:cNvSpPr txBox="1"/>
          <p:nvPr/>
        </p:nvSpPr>
        <p:spPr>
          <a:xfrm>
            <a:off x="11216159" y="15114191"/>
            <a:ext cx="147303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/>
              <a:t>높은 민감도 </a:t>
            </a:r>
            <a:endParaRPr lang="en-US" altLang="ko-KR" sz="4000" dirty="0"/>
          </a:p>
          <a:p>
            <a:r>
              <a:rPr lang="en-US" altLang="ko-KR" sz="4000" dirty="0"/>
              <a:t>=</a:t>
            </a:r>
            <a:r>
              <a:rPr lang="ko-KR" altLang="en-US" sz="4000" dirty="0"/>
              <a:t> 높은 변동성 </a:t>
            </a:r>
            <a:r>
              <a:rPr lang="en-US" altLang="ko-KR" sz="4000" dirty="0"/>
              <a:t>(</a:t>
            </a:r>
            <a:r>
              <a:rPr lang="ko-KR" altLang="en-US" sz="4000" dirty="0"/>
              <a:t>표준편차</a:t>
            </a:r>
            <a:r>
              <a:rPr lang="en-US" altLang="ko-KR" sz="4000" dirty="0"/>
              <a:t>/</a:t>
            </a:r>
            <a:r>
              <a:rPr lang="ko-KR" altLang="en-US" sz="4000" dirty="0"/>
              <a:t>평균</a:t>
            </a:r>
            <a:r>
              <a:rPr lang="en-US" altLang="ko-KR" sz="4000" dirty="0"/>
              <a:t>)</a:t>
            </a:r>
            <a:r>
              <a:rPr lang="ko-KR" altLang="en-US" sz="4000" dirty="0"/>
              <a:t> </a:t>
            </a:r>
            <a:endParaRPr lang="en-US" altLang="ko-KR" sz="4000" dirty="0"/>
          </a:p>
          <a:p>
            <a:r>
              <a:rPr lang="en-US" altLang="ko-KR" sz="4000" dirty="0"/>
              <a:t>=</a:t>
            </a:r>
            <a:r>
              <a:rPr lang="ko-KR" altLang="en-US" sz="4000" dirty="0"/>
              <a:t> 높은 </a:t>
            </a:r>
            <a:r>
              <a:rPr lang="ko-KR" altLang="en-US" sz="4000" dirty="0" err="1"/>
              <a:t>이상점</a:t>
            </a:r>
            <a:r>
              <a:rPr lang="ko-KR" altLang="en-US" sz="4000" dirty="0"/>
              <a:t> 극단성 </a:t>
            </a:r>
            <a:r>
              <a:rPr lang="en-US" altLang="ko-KR" sz="4000" dirty="0"/>
              <a:t>(</a:t>
            </a:r>
            <a:r>
              <a:rPr lang="ko-KR" altLang="en-US" sz="4000" dirty="0"/>
              <a:t>상위 </a:t>
            </a:r>
            <a:r>
              <a:rPr lang="en-US" altLang="ko-KR" sz="4000" dirty="0"/>
              <a:t>5%</a:t>
            </a:r>
            <a:r>
              <a:rPr lang="ko-KR" altLang="en-US" sz="4000" dirty="0"/>
              <a:t> </a:t>
            </a:r>
            <a:r>
              <a:rPr lang="ko-KR" altLang="en-US" sz="4000" dirty="0" err="1"/>
              <a:t>이상점과</a:t>
            </a:r>
            <a:r>
              <a:rPr lang="ko-KR" altLang="en-US" sz="4000" dirty="0"/>
              <a:t> 나머지의 </a:t>
            </a:r>
            <a:r>
              <a:rPr lang="ko-KR" altLang="en-US" sz="4000" dirty="0" err="1"/>
              <a:t>평균비</a:t>
            </a:r>
            <a:r>
              <a:rPr lang="en-US" altLang="ko-KR" sz="4000" dirty="0"/>
              <a:t>)</a:t>
            </a:r>
            <a:r>
              <a:rPr lang="ko-KR" altLang="en-US" sz="4000" dirty="0"/>
              <a:t> </a:t>
            </a:r>
            <a:endParaRPr lang="en-US" altLang="ko-KR" sz="4000" dirty="0"/>
          </a:p>
        </p:txBody>
      </p:sp>
      <p:graphicFrame>
        <p:nvGraphicFramePr>
          <p:cNvPr id="44" name="표 43">
            <a:extLst>
              <a:ext uri="{FF2B5EF4-FFF2-40B4-BE49-F238E27FC236}">
                <a16:creationId xmlns:a16="http://schemas.microsoft.com/office/drawing/2014/main" id="{4414BDA6-2AC3-6640-A62C-862E48A5F1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7237090"/>
              </p:ext>
            </p:extLst>
          </p:nvPr>
        </p:nvGraphicFramePr>
        <p:xfrm>
          <a:off x="1763445" y="27207472"/>
          <a:ext cx="13783680" cy="522792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71725">
                  <a:extLst>
                    <a:ext uri="{9D8B030D-6E8A-4147-A177-3AD203B41FA5}">
                      <a16:colId xmlns:a16="http://schemas.microsoft.com/office/drawing/2014/main" val="1499452577"/>
                    </a:ext>
                  </a:extLst>
                </a:gridCol>
                <a:gridCol w="5658205">
                  <a:extLst>
                    <a:ext uri="{9D8B030D-6E8A-4147-A177-3AD203B41FA5}">
                      <a16:colId xmlns:a16="http://schemas.microsoft.com/office/drawing/2014/main" val="1364477024"/>
                    </a:ext>
                  </a:extLst>
                </a:gridCol>
                <a:gridCol w="3067150">
                  <a:extLst>
                    <a:ext uri="{9D8B030D-6E8A-4147-A177-3AD203B41FA5}">
                      <a16:colId xmlns:a16="http://schemas.microsoft.com/office/drawing/2014/main" val="1228045958"/>
                    </a:ext>
                  </a:extLst>
                </a:gridCol>
                <a:gridCol w="2986600">
                  <a:extLst>
                    <a:ext uri="{9D8B030D-6E8A-4147-A177-3AD203B41FA5}">
                      <a16:colId xmlns:a16="http://schemas.microsoft.com/office/drawing/2014/main" val="3932257324"/>
                    </a:ext>
                  </a:extLst>
                </a:gridCol>
              </a:tblGrid>
              <a:tr h="1305763">
                <a:tc>
                  <a:txBody>
                    <a:bodyPr/>
                    <a:lstStyle/>
                    <a:p>
                      <a:pPr algn="ctr" latinLnBrk="1"/>
                      <a:endParaRPr lang="en-US" altLang="ko-KR" sz="4000" dirty="0"/>
                    </a:p>
                  </a:txBody>
                  <a:tcP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sz="4000" dirty="0"/>
                        <a:t>제거 </a:t>
                      </a:r>
                      <a:r>
                        <a:rPr lang="en-US" altLang="ko-KR" sz="4000" dirty="0"/>
                        <a:t>x</a:t>
                      </a:r>
                      <a:endParaRPr lang="ko-KR" altLang="en-US" sz="4000" dirty="0"/>
                    </a:p>
                  </a:txBody>
                  <a:tcPr anchor="ctr"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sz="4000" dirty="0"/>
                        <a:t>정적 제거</a:t>
                      </a:r>
                    </a:p>
                  </a:txBody>
                  <a:tcPr anchor="ctr"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sz="4000" dirty="0"/>
                        <a:t>동적 제거</a:t>
                      </a:r>
                    </a:p>
                  </a:txBody>
                  <a:tcPr anchor="ctr"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9403718"/>
                  </a:ext>
                </a:extLst>
              </a:tr>
              <a:tr h="13057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000" dirty="0"/>
                        <a:t>우유</a:t>
                      </a:r>
                      <a:endParaRPr lang="en-US" altLang="ko-KR" sz="4000" dirty="0"/>
                    </a:p>
                  </a:txBody>
                  <a:tcP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000" dirty="0"/>
                        <a:t>1.102</a:t>
                      </a:r>
                      <a:endParaRPr lang="ko-KR" alt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000" dirty="0"/>
                        <a:t>0.702</a:t>
                      </a:r>
                      <a:endParaRPr lang="ko-KR" alt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000" dirty="0"/>
                        <a:t>0.661</a:t>
                      </a:r>
                      <a:endParaRPr lang="ko-KR" altLang="en-US" sz="4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2717668"/>
                  </a:ext>
                </a:extLst>
              </a:tr>
              <a:tr h="682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000" dirty="0"/>
                        <a:t>물류</a:t>
                      </a:r>
                      <a:endParaRPr lang="en-US" altLang="ko-KR" sz="4000" dirty="0"/>
                    </a:p>
                    <a:p>
                      <a:pPr algn="ctr" latinLnBrk="1"/>
                      <a:endParaRPr lang="ko-KR" altLang="en-US" sz="4000" dirty="0"/>
                    </a:p>
                  </a:txBody>
                  <a:tcP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000" dirty="0"/>
                        <a:t>0.865</a:t>
                      </a:r>
                      <a:endParaRPr lang="ko-KR" alt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000" dirty="0"/>
                        <a:t>0.688</a:t>
                      </a:r>
                      <a:endParaRPr lang="ko-KR" alt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000" dirty="0"/>
                        <a:t>0.688</a:t>
                      </a:r>
                      <a:endParaRPr lang="ko-KR" altLang="en-US" sz="4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8596273"/>
                  </a:ext>
                </a:extLst>
              </a:tr>
              <a:tr h="13057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4000" dirty="0" err="1"/>
                        <a:t>군식당</a:t>
                      </a:r>
                      <a:endParaRPr lang="ko-KR" altLang="en-US" sz="4000" dirty="0"/>
                    </a:p>
                  </a:txBody>
                  <a:tcP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000" dirty="0"/>
                        <a:t>1.422</a:t>
                      </a:r>
                      <a:endParaRPr lang="ko-KR" alt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000" dirty="0"/>
                        <a:t>1.174</a:t>
                      </a:r>
                      <a:endParaRPr lang="ko-KR" alt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000" dirty="0"/>
                        <a:t>1.174</a:t>
                      </a:r>
                      <a:endParaRPr lang="ko-KR" altLang="en-US" sz="4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7820074"/>
                  </a:ext>
                </a:extLst>
              </a:tr>
            </a:tbl>
          </a:graphicData>
        </a:graphic>
      </p:graphicFrame>
      <p:graphicFrame>
        <p:nvGraphicFramePr>
          <p:cNvPr id="61" name="표 60">
            <a:extLst>
              <a:ext uri="{FF2B5EF4-FFF2-40B4-BE49-F238E27FC236}">
                <a16:creationId xmlns:a16="http://schemas.microsoft.com/office/drawing/2014/main" id="{1C8D6C4C-9F92-4945-A939-46D2215B39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177828"/>
              </p:ext>
            </p:extLst>
          </p:nvPr>
        </p:nvGraphicFramePr>
        <p:xfrm>
          <a:off x="16852164" y="27207473"/>
          <a:ext cx="13783680" cy="51060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71725">
                  <a:extLst>
                    <a:ext uri="{9D8B030D-6E8A-4147-A177-3AD203B41FA5}">
                      <a16:colId xmlns:a16="http://schemas.microsoft.com/office/drawing/2014/main" val="1499452577"/>
                    </a:ext>
                  </a:extLst>
                </a:gridCol>
                <a:gridCol w="5658205">
                  <a:extLst>
                    <a:ext uri="{9D8B030D-6E8A-4147-A177-3AD203B41FA5}">
                      <a16:colId xmlns:a16="http://schemas.microsoft.com/office/drawing/2014/main" val="1364477024"/>
                    </a:ext>
                  </a:extLst>
                </a:gridCol>
                <a:gridCol w="3067150">
                  <a:extLst>
                    <a:ext uri="{9D8B030D-6E8A-4147-A177-3AD203B41FA5}">
                      <a16:colId xmlns:a16="http://schemas.microsoft.com/office/drawing/2014/main" val="1228045958"/>
                    </a:ext>
                  </a:extLst>
                </a:gridCol>
                <a:gridCol w="2986600">
                  <a:extLst>
                    <a:ext uri="{9D8B030D-6E8A-4147-A177-3AD203B41FA5}">
                      <a16:colId xmlns:a16="http://schemas.microsoft.com/office/drawing/2014/main" val="3932257324"/>
                    </a:ext>
                  </a:extLst>
                </a:gridCol>
              </a:tblGrid>
              <a:tr h="1305763">
                <a:tc>
                  <a:txBody>
                    <a:bodyPr/>
                    <a:lstStyle/>
                    <a:p>
                      <a:pPr algn="ctr" latinLnBrk="1"/>
                      <a:endParaRPr lang="en-US" altLang="ko-KR" sz="4000" dirty="0"/>
                    </a:p>
                  </a:txBody>
                  <a:tcP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sz="4000" dirty="0"/>
                        <a:t>제거 </a:t>
                      </a:r>
                      <a:r>
                        <a:rPr lang="en-US" altLang="ko-KR" sz="4000" dirty="0"/>
                        <a:t>x</a:t>
                      </a:r>
                      <a:endParaRPr lang="ko-KR" altLang="en-US" sz="4000" dirty="0"/>
                    </a:p>
                  </a:txBody>
                  <a:tcPr anchor="ctr"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sz="4000" dirty="0"/>
                        <a:t>정적 제거</a:t>
                      </a:r>
                    </a:p>
                  </a:txBody>
                  <a:tcPr anchor="ctr"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ko-KR" altLang="en-US" sz="4000" dirty="0"/>
                        <a:t>동적 제거</a:t>
                      </a:r>
                    </a:p>
                  </a:txBody>
                  <a:tcPr anchor="ctr">
                    <a:solidFill>
                      <a:schemeClr val="bg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9403718"/>
                  </a:ext>
                </a:extLst>
              </a:tr>
              <a:tr h="13057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60</a:t>
                      </a:r>
                      <a:r>
                        <a:rPr lang="ko-KR" altLang="en-US" sz="4000" dirty="0"/>
                        <a:t>일</a:t>
                      </a:r>
                      <a:endParaRPr lang="en-US" altLang="ko-KR" sz="4000" dirty="0"/>
                    </a:p>
                    <a:p>
                      <a:pPr algn="ctr" latinLnBrk="1"/>
                      <a:r>
                        <a:rPr lang="en-US" altLang="ko-KR" sz="3200" dirty="0"/>
                        <a:t>(1</a:t>
                      </a:r>
                      <a:r>
                        <a:rPr lang="ko-KR" altLang="en-US" sz="3200" dirty="0"/>
                        <a:t>회 예측</a:t>
                      </a:r>
                      <a:r>
                        <a:rPr lang="en-US" altLang="ko-KR" sz="3200" dirty="0"/>
                        <a:t>)</a:t>
                      </a:r>
                    </a:p>
                  </a:txBody>
                  <a:tcP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400" dirty="0"/>
                        <a:t>0.818</a:t>
                      </a:r>
                      <a:endParaRPr lang="ko-KR" altLang="en-US" sz="4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400" dirty="0"/>
                        <a:t>0.713</a:t>
                      </a:r>
                      <a:endParaRPr lang="ko-KR" altLang="en-US" sz="4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400" dirty="0"/>
                        <a:t>0.713</a:t>
                      </a:r>
                      <a:endParaRPr lang="ko-KR" altLang="en-US" sz="4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2717668"/>
                  </a:ext>
                </a:extLst>
              </a:tr>
              <a:tr h="6822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000" dirty="0"/>
                        <a:t>120</a:t>
                      </a:r>
                      <a:r>
                        <a:rPr lang="ko-KR" altLang="en-US" sz="4000" dirty="0"/>
                        <a:t>일</a:t>
                      </a:r>
                      <a:endParaRPr lang="en-US" altLang="ko-KR" sz="4000" dirty="0"/>
                    </a:p>
                    <a:p>
                      <a:pPr algn="ctr" latinLnBrk="1"/>
                      <a:r>
                        <a:rPr lang="en-US" altLang="ko-KR" sz="3200" dirty="0"/>
                        <a:t>(3</a:t>
                      </a:r>
                      <a:r>
                        <a:rPr lang="ko-KR" altLang="en-US" sz="3200" dirty="0"/>
                        <a:t>회 예측</a:t>
                      </a:r>
                      <a:r>
                        <a:rPr lang="en-US" altLang="ko-KR" sz="3200" dirty="0"/>
                        <a:t>)</a:t>
                      </a:r>
                    </a:p>
                  </a:txBody>
                  <a:tcP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400" dirty="0"/>
                        <a:t>0.813</a:t>
                      </a:r>
                      <a:endParaRPr lang="ko-KR" altLang="en-US" sz="4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400" dirty="0"/>
                        <a:t>0.704</a:t>
                      </a:r>
                      <a:endParaRPr lang="ko-KR" altLang="en-US" sz="4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400" dirty="0"/>
                        <a:t>0.697</a:t>
                      </a:r>
                      <a:endParaRPr lang="ko-KR" altLang="en-US" sz="4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8596273"/>
                  </a:ext>
                </a:extLst>
              </a:tr>
              <a:tr h="1305763">
                <a:tc>
                  <a:txBody>
                    <a:bodyPr/>
                    <a:lstStyle/>
                    <a:p>
                      <a:pPr marL="0" marR="0" lvl="0" indent="0" algn="ctr" defTabSz="323990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4000" dirty="0"/>
                        <a:t>240</a:t>
                      </a:r>
                      <a:r>
                        <a:rPr lang="ko-KR" altLang="en-US" sz="4000" dirty="0"/>
                        <a:t>일</a:t>
                      </a:r>
                      <a:endParaRPr lang="en-US" altLang="ko-KR" sz="4000" dirty="0"/>
                    </a:p>
                    <a:p>
                      <a:pPr marL="0" marR="0" lvl="0" indent="0" algn="ctr" defTabSz="323990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/>
                        <a:t>(5</a:t>
                      </a:r>
                      <a:r>
                        <a:rPr lang="ko-KR" altLang="en-US" sz="3200" dirty="0"/>
                        <a:t>회 예측</a:t>
                      </a:r>
                      <a:r>
                        <a:rPr lang="en-US" altLang="ko-KR" sz="3200" dirty="0"/>
                        <a:t>)</a:t>
                      </a:r>
                      <a:endParaRPr lang="ko-KR" altLang="en-US" sz="3200" dirty="0"/>
                    </a:p>
                  </a:txBody>
                  <a:tcPr>
                    <a:solidFill>
                      <a:schemeClr val="bg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400" dirty="0"/>
                        <a:t>0.791</a:t>
                      </a:r>
                      <a:endParaRPr lang="ko-KR" altLang="en-US" sz="4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400" dirty="0"/>
                        <a:t>0.714</a:t>
                      </a:r>
                      <a:endParaRPr lang="ko-KR" altLang="en-US" sz="4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altLang="ko-KR" sz="4400" dirty="0"/>
                        <a:t>0.695</a:t>
                      </a:r>
                      <a:endParaRPr lang="ko-KR" altLang="en-US" sz="4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7820074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73981BEF-3181-554E-B6EF-8ED7BF6171A8}"/>
              </a:ext>
            </a:extLst>
          </p:cNvPr>
          <p:cNvSpPr txBox="1"/>
          <p:nvPr/>
        </p:nvSpPr>
        <p:spPr>
          <a:xfrm>
            <a:off x="2979219" y="32364555"/>
            <a:ext cx="121861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/>
              <a:t>표</a:t>
            </a:r>
            <a:r>
              <a:rPr kumimoji="1" lang="en-US" altLang="ko-KR" sz="4000" dirty="0"/>
              <a:t>1.</a:t>
            </a:r>
            <a:r>
              <a:rPr kumimoji="1" lang="ko-KR" altLang="en-US" sz="4000" dirty="0"/>
              <a:t> 산업과 </a:t>
            </a:r>
            <a:r>
              <a:rPr kumimoji="1" lang="ko-KR" altLang="en-US" sz="4000" dirty="0" err="1"/>
              <a:t>이상점</a:t>
            </a:r>
            <a:r>
              <a:rPr kumimoji="1" lang="ko-KR" altLang="en-US" sz="4000" dirty="0"/>
              <a:t> 제거 방식에 따른 </a:t>
            </a:r>
            <a:r>
              <a:rPr kumimoji="1" lang="ko-KR" altLang="en-US" sz="4000" dirty="0" err="1"/>
              <a:t>예측오차</a:t>
            </a:r>
            <a:endParaRPr kumimoji="1" lang="ko-KR" altLang="en-US" sz="4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FACB62B-DB8F-1C4F-9BCD-3337ED053E97}"/>
              </a:ext>
            </a:extLst>
          </p:cNvPr>
          <p:cNvSpPr txBox="1"/>
          <p:nvPr/>
        </p:nvSpPr>
        <p:spPr>
          <a:xfrm>
            <a:off x="18125084" y="32364555"/>
            <a:ext cx="121861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/>
              <a:t>표</a:t>
            </a:r>
            <a:r>
              <a:rPr kumimoji="1" lang="en-US" altLang="ko-KR" sz="4000" dirty="0"/>
              <a:t>2.</a:t>
            </a:r>
            <a:r>
              <a:rPr kumimoji="1" lang="ko-KR" altLang="en-US" sz="4000" dirty="0"/>
              <a:t> </a:t>
            </a:r>
            <a:r>
              <a:rPr kumimoji="1" lang="ko-KR" altLang="en-US" sz="4000" dirty="0" err="1"/>
              <a:t>데이터량과</a:t>
            </a:r>
            <a:r>
              <a:rPr kumimoji="1" lang="ko-KR" altLang="en-US" sz="4000" dirty="0"/>
              <a:t> </a:t>
            </a:r>
            <a:r>
              <a:rPr kumimoji="1" lang="ko-KR" altLang="en-US" sz="4000" dirty="0" err="1"/>
              <a:t>이상점</a:t>
            </a:r>
            <a:r>
              <a:rPr kumimoji="1" lang="ko-KR" altLang="en-US" sz="4000" dirty="0"/>
              <a:t> 제거 방식에 따른 </a:t>
            </a:r>
            <a:r>
              <a:rPr kumimoji="1" lang="ko-KR" altLang="en-US" sz="4000" dirty="0" err="1"/>
              <a:t>예측오차</a:t>
            </a:r>
            <a:endParaRPr kumimoji="1" lang="ko-KR" altLang="en-US" sz="4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C853EE0-F64F-2448-A5BF-5195D8C28639}"/>
              </a:ext>
            </a:extLst>
          </p:cNvPr>
          <p:cNvSpPr txBox="1"/>
          <p:nvPr/>
        </p:nvSpPr>
        <p:spPr>
          <a:xfrm>
            <a:off x="10536596" y="38059110"/>
            <a:ext cx="1660762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/>
              <a:t>과거의 </a:t>
            </a:r>
            <a:r>
              <a:rPr lang="en-US" altLang="ko-KR" sz="4000" dirty="0"/>
              <a:t>error </a:t>
            </a:r>
            <a:r>
              <a:rPr lang="ko-KR" altLang="en-US" sz="4000" dirty="0"/>
              <a:t>분석</a:t>
            </a:r>
            <a:r>
              <a:rPr lang="en-US" altLang="ko-KR" sz="4000" dirty="0"/>
              <a:t> </a:t>
            </a:r>
            <a:r>
              <a:rPr lang="ko-KR" altLang="en-US" sz="4000" dirty="0"/>
              <a:t>통해 유사 </a:t>
            </a:r>
            <a:r>
              <a:rPr lang="en-US" altLang="ko-KR" sz="4000" dirty="0"/>
              <a:t>error</a:t>
            </a:r>
            <a:r>
              <a:rPr lang="ko-KR" altLang="en-US" sz="4000" dirty="0" err="1"/>
              <a:t>를</a:t>
            </a:r>
            <a:r>
              <a:rPr lang="ko-KR" altLang="en-US" sz="4000" dirty="0"/>
              <a:t> </a:t>
            </a:r>
            <a:r>
              <a:rPr lang="ko-KR" altLang="en-US" sz="4000" dirty="0" err="1"/>
              <a:t>예방가능</a:t>
            </a:r>
            <a:r>
              <a:rPr lang="en-US" altLang="ko-KR" sz="4000" dirty="0"/>
              <a:t>!</a:t>
            </a:r>
            <a:r>
              <a:rPr lang="ko-KR" altLang="en-US" sz="4000" dirty="0"/>
              <a:t> </a:t>
            </a:r>
            <a:r>
              <a:rPr lang="en-US" altLang="ko-KR" sz="4000" dirty="0"/>
              <a:t>e.g. 9.11</a:t>
            </a:r>
            <a:r>
              <a:rPr lang="ko-KR" altLang="en-US" sz="4000" dirty="0"/>
              <a:t>테러같은 상상 초월 사건도 거시적인 관점에서는 </a:t>
            </a:r>
            <a:r>
              <a:rPr lang="ko-KR" altLang="en-US" sz="4000" dirty="0" err="1"/>
              <a:t>이상치가</a:t>
            </a:r>
            <a:r>
              <a:rPr lang="ko-KR" altLang="en-US" sz="4000" dirty="0"/>
              <a:t> 아닐 수 있다 </a:t>
            </a:r>
            <a:r>
              <a:rPr lang="en-US" altLang="ko-KR" sz="4000" baseline="30000" dirty="0"/>
              <a:t> 2)</a:t>
            </a:r>
            <a:r>
              <a:rPr lang="ko-KR" altLang="en-US" sz="4000" dirty="0"/>
              <a:t> </a:t>
            </a:r>
            <a:r>
              <a:rPr lang="en-US" altLang="ko-KR" sz="4000" dirty="0"/>
              <a:t>(</a:t>
            </a:r>
            <a:r>
              <a:rPr lang="ko-KR" altLang="en-US" sz="4000" dirty="0"/>
              <a:t>네이트 실버</a:t>
            </a:r>
            <a:r>
              <a:rPr lang="en-US" altLang="ko-KR" sz="4000" dirty="0"/>
              <a:t>)</a:t>
            </a:r>
          </a:p>
          <a:p>
            <a:r>
              <a:rPr lang="ko-KR" altLang="en-US" sz="4000" dirty="0" err="1"/>
              <a:t>이상점을</a:t>
            </a:r>
            <a:r>
              <a:rPr lang="ko-KR" altLang="en-US" sz="4000" dirty="0"/>
              <a:t> </a:t>
            </a:r>
            <a:r>
              <a:rPr lang="en-US" altLang="ko-KR" sz="4000" dirty="0"/>
              <a:t>noise</a:t>
            </a:r>
            <a:r>
              <a:rPr lang="ko-KR" altLang="en-US" sz="4000" dirty="0"/>
              <a:t>로 간주하고 삭제한 것이 한계</a:t>
            </a:r>
            <a:endParaRPr lang="en-US" altLang="ko-KR" sz="4000" dirty="0"/>
          </a:p>
          <a:p>
            <a:r>
              <a:rPr lang="ko-KR" altLang="en-US" sz="4000" dirty="0"/>
              <a:t>이상치제거에서 손실되는 정보량의 최소화를 위해</a:t>
            </a:r>
            <a:endParaRPr lang="en-US" altLang="ko-KR" sz="4000" dirty="0"/>
          </a:p>
          <a:p>
            <a:r>
              <a:rPr lang="ko-KR" altLang="en-US" sz="4000" dirty="0" err="1"/>
              <a:t>이상점</a:t>
            </a:r>
            <a:r>
              <a:rPr lang="ko-KR" altLang="en-US" sz="4000" dirty="0"/>
              <a:t> </a:t>
            </a:r>
            <a:r>
              <a:rPr lang="ko-KR" altLang="en-US" sz="4000" dirty="0" err="1"/>
              <a:t>생성기작을</a:t>
            </a:r>
            <a:r>
              <a:rPr lang="ko-KR" altLang="en-US" sz="4000" dirty="0"/>
              <a:t> 모형에 반영하는 </a:t>
            </a:r>
            <a:r>
              <a:rPr lang="en-US" altLang="ko-KR" sz="4000" dirty="0"/>
              <a:t>mixture models</a:t>
            </a:r>
            <a:r>
              <a:rPr lang="ko-KR" altLang="en-US" sz="4000" dirty="0"/>
              <a:t> </a:t>
            </a:r>
            <a:r>
              <a:rPr lang="en-US" altLang="ko-KR" sz="4000" baseline="30000" dirty="0"/>
              <a:t> 3)</a:t>
            </a:r>
            <a:r>
              <a:rPr lang="ko-KR" altLang="en-US" sz="4000" dirty="0"/>
              <a:t> 통해 개선</a:t>
            </a:r>
            <a:r>
              <a:rPr lang="en-US" altLang="ko-KR" sz="4000" dirty="0"/>
              <a:t> </a:t>
            </a:r>
            <a:r>
              <a:rPr lang="ko-KR" altLang="en-US" sz="4000" dirty="0"/>
              <a:t>가능</a:t>
            </a:r>
            <a:endParaRPr lang="en-US" altLang="ko-KR" sz="4000" dirty="0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AF03B21B-C996-DB45-BF7D-22DEC8105404}"/>
              </a:ext>
            </a:extLst>
          </p:cNvPr>
          <p:cNvSpPr/>
          <p:nvPr/>
        </p:nvSpPr>
        <p:spPr>
          <a:xfrm>
            <a:off x="548640" y="36863654"/>
            <a:ext cx="31272480" cy="720000"/>
          </a:xfrm>
          <a:prstGeom prst="rect">
            <a:avLst/>
          </a:prstGeom>
          <a:solidFill>
            <a:srgbClr val="423A38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한계점 및 개선 방안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476D8CB0-C2C5-454B-9AEE-AE6F31A60E1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0527" t="8824" r="6227" b="5619"/>
          <a:stretch/>
        </p:blipFill>
        <p:spPr>
          <a:xfrm>
            <a:off x="26029067" y="38550613"/>
            <a:ext cx="6059724" cy="422688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D5EA35AD-AB1D-454A-9FD2-69C7434FFD95}"/>
              </a:ext>
            </a:extLst>
          </p:cNvPr>
          <p:cNvSpPr txBox="1"/>
          <p:nvPr/>
        </p:nvSpPr>
        <p:spPr>
          <a:xfrm>
            <a:off x="588746" y="38555212"/>
            <a:ext cx="6334415" cy="119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i="1" dirty="0"/>
              <a:t>Outlier = Noise?</a:t>
            </a:r>
            <a:endParaRPr kumimoji="1" lang="ko-KR" altLang="en-US" i="1" dirty="0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462CFD6-4805-3247-863B-0CF6AEC0AB3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80850" y="37626985"/>
            <a:ext cx="3048000" cy="3048000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62F693C1-B3E9-EB49-A343-059FA6A462C3}"/>
              </a:ext>
            </a:extLst>
          </p:cNvPr>
          <p:cNvSpPr txBox="1"/>
          <p:nvPr/>
        </p:nvSpPr>
        <p:spPr>
          <a:xfrm>
            <a:off x="2900900" y="34642590"/>
            <a:ext cx="109504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/>
              <a:t>낮은 민감도  </a:t>
            </a:r>
            <a:r>
              <a:rPr lang="en-US" altLang="ko-KR" sz="5000" dirty="0"/>
              <a:t>-&gt;</a:t>
            </a:r>
            <a:r>
              <a:rPr lang="ko-KR" altLang="en-US" sz="5000" dirty="0"/>
              <a:t>  동적 제거 방식 효과적</a:t>
            </a:r>
            <a:r>
              <a:rPr lang="en-US" altLang="ko-KR" sz="5000" dirty="0"/>
              <a:t>!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0271EEC-5056-3945-A380-5FCDCC49A0E5}"/>
              </a:ext>
            </a:extLst>
          </p:cNvPr>
          <p:cNvSpPr txBox="1"/>
          <p:nvPr/>
        </p:nvSpPr>
        <p:spPr>
          <a:xfrm>
            <a:off x="18125084" y="34642590"/>
            <a:ext cx="121861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/>
              <a:t>많은 </a:t>
            </a:r>
            <a:r>
              <a:rPr lang="ko-KR" altLang="en-US" sz="5000" dirty="0" err="1"/>
              <a:t>데이터량</a:t>
            </a:r>
            <a:r>
              <a:rPr lang="ko-KR" altLang="en-US" sz="5000" dirty="0"/>
              <a:t>  </a:t>
            </a:r>
            <a:r>
              <a:rPr lang="en-US" altLang="ko-KR" sz="5000" dirty="0"/>
              <a:t>-&gt;</a:t>
            </a:r>
            <a:r>
              <a:rPr lang="ko-KR" altLang="en-US" sz="5000" dirty="0"/>
              <a:t> 동적 제거 방식 효과적</a:t>
            </a:r>
            <a:r>
              <a:rPr lang="en-US" altLang="ko-KR" sz="5000" dirty="0"/>
              <a:t>!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B034E073-E28A-E745-B2DE-A6D32E2C632B}"/>
              </a:ext>
            </a:extLst>
          </p:cNvPr>
          <p:cNvGrpSpPr/>
          <p:nvPr/>
        </p:nvGrpSpPr>
        <p:grpSpPr>
          <a:xfrm>
            <a:off x="14030194" y="32959118"/>
            <a:ext cx="3751704" cy="3770263"/>
            <a:chOff x="14385228" y="33130155"/>
            <a:chExt cx="3751704" cy="3770263"/>
          </a:xfrm>
        </p:grpSpPr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00173123-FAE1-364E-9659-9AD65D1084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5525" t="27727" r="6330" b="28719"/>
            <a:stretch/>
          </p:blipFill>
          <p:spPr>
            <a:xfrm>
              <a:off x="14385228" y="34203718"/>
              <a:ext cx="3751704" cy="1853793"/>
            </a:xfrm>
            <a:prstGeom prst="rect">
              <a:avLst/>
            </a:prstGeom>
          </p:spPr>
        </p:pic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76A7A819-2289-1043-AD72-69E4DD753A39}"/>
                </a:ext>
              </a:extLst>
            </p:cNvPr>
            <p:cNvSpPr txBox="1"/>
            <p:nvPr/>
          </p:nvSpPr>
          <p:spPr>
            <a:xfrm>
              <a:off x="15348162" y="33130155"/>
              <a:ext cx="1580202" cy="3770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3900" dirty="0">
                  <a:solidFill>
                    <a:schemeClr val="accent5"/>
                  </a:solidFill>
                </a:rPr>
                <a:t>β</a:t>
              </a:r>
              <a:endParaRPr kumimoji="1" lang="ko-KR" altLang="en-US" sz="23900" dirty="0">
                <a:solidFill>
                  <a:schemeClr val="accent5"/>
                </a:solidFill>
              </a:endParaRPr>
            </a:p>
          </p:txBody>
        </p: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242D7765-5F81-3347-9FD6-EAB47808C457}"/>
              </a:ext>
            </a:extLst>
          </p:cNvPr>
          <p:cNvGrpSpPr/>
          <p:nvPr/>
        </p:nvGrpSpPr>
        <p:grpSpPr>
          <a:xfrm>
            <a:off x="22095754" y="18261628"/>
            <a:ext cx="10401957" cy="7692313"/>
            <a:chOff x="18536131" y="10145677"/>
            <a:chExt cx="14129118" cy="12020027"/>
          </a:xfrm>
        </p:grpSpPr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E44D2581-2580-E448-8992-482E26C400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5412" t="6018" r="11637" b="9219"/>
            <a:stretch/>
          </p:blipFill>
          <p:spPr>
            <a:xfrm flipH="1">
              <a:off x="23079194" y="16115176"/>
              <a:ext cx="6066527" cy="4833464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2BC0CA8-5FD3-CE45-8938-E352B686A255}"/>
                </a:ext>
              </a:extLst>
            </p:cNvPr>
            <p:cNvSpPr txBox="1"/>
            <p:nvPr/>
          </p:nvSpPr>
          <p:spPr>
            <a:xfrm>
              <a:off x="21611694" y="20202539"/>
              <a:ext cx="2688512" cy="9148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3500" dirty="0"/>
                <a:t>β_min</a:t>
              </a:r>
              <a:endParaRPr kumimoji="1" lang="ko-KR" altLang="en-US" sz="3500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D190B123-FC18-AA4E-860E-A7F266FBF2D0}"/>
                </a:ext>
              </a:extLst>
            </p:cNvPr>
            <p:cNvSpPr txBox="1"/>
            <p:nvPr/>
          </p:nvSpPr>
          <p:spPr>
            <a:xfrm>
              <a:off x="21314495" y="15674581"/>
              <a:ext cx="2688512" cy="9148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3500" dirty="0"/>
                <a:t>β_max</a:t>
              </a:r>
              <a:endParaRPr kumimoji="1" lang="ko-KR" altLang="en-US" sz="3500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09A6F97-61C7-8F4D-BFC9-66F0127484EF}"/>
                </a:ext>
              </a:extLst>
            </p:cNvPr>
            <p:cNvSpPr txBox="1"/>
            <p:nvPr/>
          </p:nvSpPr>
          <p:spPr>
            <a:xfrm>
              <a:off x="21581952" y="18047659"/>
              <a:ext cx="1918901" cy="6671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3500" dirty="0"/>
                <a:t>β</a:t>
              </a:r>
              <a:endParaRPr kumimoji="1" lang="ko-KR" altLang="en-US" sz="3500" dirty="0"/>
            </a:p>
          </p:txBody>
        </p:sp>
        <p:cxnSp>
          <p:nvCxnSpPr>
            <p:cNvPr id="62" name="직선 화살표 연결선 61">
              <a:extLst>
                <a:ext uri="{FF2B5EF4-FFF2-40B4-BE49-F238E27FC236}">
                  <a16:creationId xmlns:a16="http://schemas.microsoft.com/office/drawing/2014/main" id="{58599B99-BFB4-9C44-BBD7-8E038731782D}"/>
                </a:ext>
              </a:extLst>
            </p:cNvPr>
            <p:cNvCxnSpPr/>
            <p:nvPr/>
          </p:nvCxnSpPr>
          <p:spPr>
            <a:xfrm>
              <a:off x="23454896" y="18388575"/>
              <a:ext cx="245364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A4D3650-C322-4246-B47C-5974CB175EA8}"/>
                </a:ext>
              </a:extLst>
            </p:cNvPr>
            <p:cNvSpPr/>
            <p:nvPr/>
          </p:nvSpPr>
          <p:spPr>
            <a:xfrm>
              <a:off x="25921603" y="18335709"/>
              <a:ext cx="201048" cy="201048"/>
            </a:xfrm>
            <a:prstGeom prst="ellipse">
              <a:avLst/>
            </a:prstGeom>
            <a:solidFill>
              <a:srgbClr val="423A3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71" name="그림 70">
              <a:extLst>
                <a:ext uri="{FF2B5EF4-FFF2-40B4-BE49-F238E27FC236}">
                  <a16:creationId xmlns:a16="http://schemas.microsoft.com/office/drawing/2014/main" id="{D53559FB-1C55-D041-8C19-D3D5FA24C8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14232" t="11477" r="10693" b="10761"/>
            <a:stretch/>
          </p:blipFill>
          <p:spPr>
            <a:xfrm>
              <a:off x="22493884" y="10145677"/>
              <a:ext cx="6322398" cy="4833465"/>
            </a:xfrm>
            <a:prstGeom prst="rect">
              <a:avLst/>
            </a:prstGeom>
          </p:spPr>
        </p:pic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B927872-79FC-5D4A-A177-B654266D9AB2}"/>
                </a:ext>
              </a:extLst>
            </p:cNvPr>
            <p:cNvSpPr txBox="1"/>
            <p:nvPr/>
          </p:nvSpPr>
          <p:spPr>
            <a:xfrm>
              <a:off x="18536131" y="21059560"/>
              <a:ext cx="14129118" cy="1106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4000" dirty="0"/>
                <a:t>그림</a:t>
              </a:r>
              <a:r>
                <a:rPr kumimoji="1" lang="en-US" altLang="ko-KR" sz="4000" dirty="0"/>
                <a:t>3.</a:t>
              </a:r>
              <a:r>
                <a:rPr kumimoji="1" lang="ko-KR" altLang="en-US" sz="4000" dirty="0"/>
                <a:t> 정적과 동적 </a:t>
              </a:r>
              <a:r>
                <a:rPr kumimoji="1" lang="ko-KR" altLang="en-US" sz="4000" dirty="0" err="1"/>
                <a:t>이상점</a:t>
              </a:r>
              <a:r>
                <a:rPr kumimoji="1" lang="ko-KR" altLang="en-US" sz="4000" dirty="0"/>
                <a:t> 제거 방식 비교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B5EA343-6F1F-0945-8EB0-11B1C0D0358E}"/>
                </a:ext>
              </a:extLst>
            </p:cNvPr>
            <p:cNvSpPr txBox="1"/>
            <p:nvPr/>
          </p:nvSpPr>
          <p:spPr>
            <a:xfrm>
              <a:off x="20442874" y="12061818"/>
              <a:ext cx="2513075" cy="9148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3500" dirty="0"/>
                <a:t>fixed_β</a:t>
              </a:r>
              <a:endParaRPr kumimoji="1" lang="ko-KR" altLang="en-US" sz="3500" dirty="0"/>
            </a:p>
          </p:txBody>
        </p: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8F4BC441-E5D6-2748-BA63-099322291523}"/>
              </a:ext>
            </a:extLst>
          </p:cNvPr>
          <p:cNvSpPr txBox="1"/>
          <p:nvPr/>
        </p:nvSpPr>
        <p:spPr>
          <a:xfrm>
            <a:off x="165743" y="40997943"/>
            <a:ext cx="21963577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000" dirty="0"/>
              <a:t>참고문헌</a:t>
            </a:r>
            <a:endParaRPr kumimoji="1" lang="en-US" altLang="ko-KR" sz="3000" dirty="0"/>
          </a:p>
          <a:p>
            <a:pPr marL="1143000" indent="-1143000">
              <a:buAutoNum type="arabicParenR"/>
            </a:pPr>
            <a:r>
              <a:rPr lang="en-US" altLang="ko-KR" sz="3000" dirty="0" err="1"/>
              <a:t>Rousseeuw</a:t>
            </a:r>
            <a:r>
              <a:rPr lang="en-US" altLang="ko-KR" sz="3000" dirty="0"/>
              <a:t>, P. J., &amp; Leroy, A. M. (2005). </a:t>
            </a:r>
            <a:r>
              <a:rPr lang="en-US" altLang="ko-KR" sz="3000" i="1" dirty="0"/>
              <a:t>Robust regression and outlier detection</a:t>
            </a:r>
            <a:r>
              <a:rPr lang="en-US" altLang="ko-KR" sz="3000" dirty="0"/>
              <a:t> (Vol. 589). John </a:t>
            </a:r>
            <a:r>
              <a:rPr lang="en-US" altLang="ko-KR" sz="3000" dirty="0" err="1"/>
              <a:t>wiley</a:t>
            </a:r>
            <a:r>
              <a:rPr lang="en-US" altLang="ko-KR" sz="3000" dirty="0"/>
              <a:t> &amp; sons.</a:t>
            </a:r>
          </a:p>
          <a:p>
            <a:pPr marL="1143000" indent="-1143000">
              <a:buAutoNum type="arabicParenR"/>
            </a:pPr>
            <a:r>
              <a:rPr lang="en-US" altLang="ko-KR" sz="3000" dirty="0"/>
              <a:t>Silver, N. (2012). </a:t>
            </a:r>
            <a:r>
              <a:rPr lang="en-US" altLang="ko-KR" sz="3000" i="1" dirty="0"/>
              <a:t>The signal and the noise: the art and science of prediction</a:t>
            </a:r>
            <a:r>
              <a:rPr lang="en-US" altLang="ko-KR" sz="3000" dirty="0"/>
              <a:t>. Penguin UK.</a:t>
            </a:r>
          </a:p>
          <a:p>
            <a:pPr marL="1143000" indent="-1143000">
              <a:buAutoNum type="arabicParenR"/>
            </a:pPr>
            <a:r>
              <a:rPr lang="en-US" altLang="ko-KR" sz="3000" dirty="0"/>
              <a:t>Gelman, A., Carlin, J. B., Stern, H. S., Dunson, D. B., </a:t>
            </a:r>
            <a:r>
              <a:rPr lang="en-US" altLang="ko-KR" sz="3000" dirty="0" err="1"/>
              <a:t>Vehtari</a:t>
            </a:r>
            <a:r>
              <a:rPr lang="en-US" altLang="ko-KR" sz="3000" dirty="0"/>
              <a:t>, A., &amp; Rubin, D. B. (2013). </a:t>
            </a:r>
            <a:r>
              <a:rPr lang="en-US" altLang="ko-KR" sz="3000" i="1" dirty="0"/>
              <a:t>Bayesian data analysis</a:t>
            </a:r>
            <a:r>
              <a:rPr lang="en-US" altLang="ko-KR" sz="3000" dirty="0"/>
              <a:t>. Chapman and Hall/CRC.</a:t>
            </a:r>
          </a:p>
          <a:p>
            <a:pPr marL="1143000" indent="-1143000">
              <a:buAutoNum type="arabicParenR"/>
            </a:pPr>
            <a:endParaRPr kumimoji="1" lang="ko-KR" altLang="en-US" sz="30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AF16365-18D5-5441-A099-23EFF264265F}"/>
              </a:ext>
            </a:extLst>
          </p:cNvPr>
          <p:cNvSpPr txBox="1"/>
          <p:nvPr/>
        </p:nvSpPr>
        <p:spPr>
          <a:xfrm>
            <a:off x="22348119" y="10342030"/>
            <a:ext cx="4940430" cy="1323439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000" i="1" dirty="0"/>
              <a:t>Same Outlier cutoff</a:t>
            </a:r>
            <a:r>
              <a:rPr kumimoji="1" lang="ko-KR" altLang="en-US" sz="4000" i="1" dirty="0"/>
              <a:t> </a:t>
            </a:r>
            <a:r>
              <a:rPr kumimoji="1" lang="en-US" altLang="ko-KR" sz="4000" i="1" dirty="0"/>
              <a:t>Method?</a:t>
            </a:r>
            <a:endParaRPr kumimoji="1" lang="ko-KR" altLang="en-US" sz="4000" i="1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8DE2DCA-B0BE-1B47-A978-5C7EF2D618BB}"/>
              </a:ext>
            </a:extLst>
          </p:cNvPr>
          <p:cNvSpPr txBox="1"/>
          <p:nvPr/>
        </p:nvSpPr>
        <p:spPr>
          <a:xfrm>
            <a:off x="12444527" y="6336522"/>
            <a:ext cx="8273419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/>
              <a:t>1.</a:t>
            </a:r>
            <a:r>
              <a:rPr lang="ko-KR" altLang="en-US" sz="4000" b="1" dirty="0"/>
              <a:t> 산업별</a:t>
            </a:r>
            <a:r>
              <a:rPr lang="ko-KR" altLang="en-US" sz="4000" dirty="0"/>
              <a:t>로 </a:t>
            </a:r>
            <a:r>
              <a:rPr lang="ko-KR" altLang="en-US" sz="4000" dirty="0" err="1"/>
              <a:t>이상점</a:t>
            </a:r>
            <a:r>
              <a:rPr lang="ko-KR" altLang="en-US" sz="4000" dirty="0"/>
              <a:t> 발생원인 다름</a:t>
            </a:r>
            <a:endParaRPr lang="en-US" altLang="ko-KR" sz="4000" dirty="0"/>
          </a:p>
          <a:p>
            <a:r>
              <a:rPr lang="en-US" altLang="ko-KR" sz="4000" dirty="0"/>
              <a:t>                              </a:t>
            </a:r>
            <a:r>
              <a:rPr lang="ko-KR" altLang="en-US" sz="4000" dirty="0"/>
              <a:t>                     </a:t>
            </a:r>
            <a:r>
              <a:rPr lang="en-US" altLang="ko-KR" sz="4000" dirty="0"/>
              <a:t>(</a:t>
            </a:r>
            <a:r>
              <a:rPr lang="ko-KR" altLang="en-US" sz="4000" dirty="0"/>
              <a:t>그림</a:t>
            </a:r>
            <a:r>
              <a:rPr lang="en-US" altLang="ko-KR" sz="4000" dirty="0"/>
              <a:t>1)</a:t>
            </a:r>
          </a:p>
          <a:p>
            <a:r>
              <a:rPr lang="ko-KR" altLang="en-US" sz="4000" dirty="0"/>
              <a:t>예</a:t>
            </a:r>
            <a:r>
              <a:rPr lang="en-US" altLang="ko-KR" sz="4000" dirty="0"/>
              <a:t>)</a:t>
            </a:r>
            <a:r>
              <a:rPr lang="ko-KR" altLang="en-US" sz="4000" dirty="0"/>
              <a:t> </a:t>
            </a:r>
            <a:r>
              <a:rPr lang="ko-KR" altLang="en-US" sz="4000" dirty="0" err="1"/>
              <a:t>군식당</a:t>
            </a:r>
            <a:r>
              <a:rPr lang="en-US" altLang="ko-KR" sz="4000" dirty="0"/>
              <a:t> </a:t>
            </a:r>
            <a:r>
              <a:rPr lang="ko-KR" altLang="en-US" sz="4000" dirty="0" err="1"/>
              <a:t>이상점</a:t>
            </a:r>
            <a:r>
              <a:rPr lang="ko-KR" altLang="en-US" sz="4000" dirty="0"/>
              <a:t> 요인</a:t>
            </a:r>
            <a:endParaRPr lang="en-US" altLang="ko-KR" sz="4000" dirty="0"/>
          </a:p>
          <a:p>
            <a:pPr marL="571500" indent="-571500">
              <a:buFontTx/>
              <a:buChar char="-"/>
            </a:pPr>
            <a:r>
              <a:rPr lang="ko-KR" altLang="en-US" sz="4000" dirty="0"/>
              <a:t>비상대기</a:t>
            </a:r>
            <a:r>
              <a:rPr lang="en-US" altLang="ko-KR" sz="4000" dirty="0"/>
              <a:t>:</a:t>
            </a:r>
            <a:r>
              <a:rPr lang="ko-KR" altLang="en-US" sz="4000" dirty="0"/>
              <a:t> 북한 핵 실험</a:t>
            </a:r>
            <a:r>
              <a:rPr lang="en-US" altLang="ko-KR" sz="4000" dirty="0"/>
              <a:t>, </a:t>
            </a:r>
            <a:r>
              <a:rPr lang="ko-KR" altLang="en-US" sz="4000" dirty="0"/>
              <a:t>국가 사고</a:t>
            </a:r>
            <a:endParaRPr lang="en-US" altLang="ko-KR" sz="4000" dirty="0"/>
          </a:p>
          <a:p>
            <a:pPr marL="571500" indent="-571500">
              <a:buFontTx/>
              <a:buChar char="-"/>
            </a:pPr>
            <a:r>
              <a:rPr lang="ko-KR" altLang="en-US" sz="4000" dirty="0"/>
              <a:t>군사훈련</a:t>
            </a:r>
            <a:r>
              <a:rPr lang="en-US" altLang="ko-KR" sz="4000" dirty="0"/>
              <a:t>:</a:t>
            </a:r>
            <a:r>
              <a:rPr lang="ko-KR" altLang="en-US" sz="4000" dirty="0"/>
              <a:t> 을지 포커스렌즈 </a:t>
            </a:r>
            <a:endParaRPr lang="en-US" altLang="ko-KR" sz="4000" dirty="0"/>
          </a:p>
          <a:p>
            <a:pPr marL="571500" indent="-571500">
              <a:buFontTx/>
              <a:buChar char="-"/>
            </a:pPr>
            <a:r>
              <a:rPr lang="ko-KR" altLang="en-US" sz="4000" dirty="0"/>
              <a:t>복날</a:t>
            </a:r>
            <a:r>
              <a:rPr lang="en-US" altLang="ko-KR" sz="4000" dirty="0"/>
              <a:t>:</a:t>
            </a:r>
            <a:r>
              <a:rPr lang="ko-KR" altLang="en-US" sz="4000" dirty="0"/>
              <a:t> 저렴한 닭 한 마리</a:t>
            </a:r>
            <a:endParaRPr lang="en-US" altLang="ko-KR" sz="4000" dirty="0"/>
          </a:p>
          <a:p>
            <a:pPr marL="571500" indent="-571500">
              <a:buFontTx/>
              <a:buChar char="-"/>
            </a:pPr>
            <a:r>
              <a:rPr lang="ko-KR" altLang="en-US" sz="4000" dirty="0"/>
              <a:t>기상상황 </a:t>
            </a:r>
            <a:r>
              <a:rPr lang="en-US" altLang="ko-KR" sz="4000" dirty="0"/>
              <a:t>:</a:t>
            </a:r>
            <a:r>
              <a:rPr lang="ko-KR" altLang="en-US" sz="4000" dirty="0"/>
              <a:t> 비</a:t>
            </a:r>
            <a:endParaRPr lang="en-US" altLang="ko-KR" sz="4000" dirty="0"/>
          </a:p>
        </p:txBody>
      </p:sp>
      <p:sp>
        <p:nvSpPr>
          <p:cNvPr id="96" name="오른쪽 화살표[R] 95">
            <a:extLst>
              <a:ext uri="{FF2B5EF4-FFF2-40B4-BE49-F238E27FC236}">
                <a16:creationId xmlns:a16="http://schemas.microsoft.com/office/drawing/2014/main" id="{0157FDF8-114F-C844-B7E5-99A578C50BD0}"/>
              </a:ext>
            </a:extLst>
          </p:cNvPr>
          <p:cNvSpPr/>
          <p:nvPr/>
        </p:nvSpPr>
        <p:spPr>
          <a:xfrm>
            <a:off x="11261886" y="11795689"/>
            <a:ext cx="1145887" cy="4934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2C7C8541-2A1A-E14B-A2CD-746668E379D0}"/>
              </a:ext>
            </a:extLst>
          </p:cNvPr>
          <p:cNvGrpSpPr/>
          <p:nvPr/>
        </p:nvGrpSpPr>
        <p:grpSpPr>
          <a:xfrm>
            <a:off x="12078396" y="10660767"/>
            <a:ext cx="12093375" cy="3016597"/>
            <a:chOff x="12666372" y="10897970"/>
            <a:chExt cx="12093375" cy="3016597"/>
          </a:xfrm>
        </p:grpSpPr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AE9806EE-E4F7-E54C-AC51-A1DF7D697E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11375" t="7549" r="8109" b="11674"/>
            <a:stretch/>
          </p:blipFill>
          <p:spPr>
            <a:xfrm>
              <a:off x="14650927" y="10897970"/>
              <a:ext cx="6563246" cy="2269844"/>
            </a:xfrm>
            <a:prstGeom prst="rect">
              <a:avLst/>
            </a:prstGeom>
          </p:spPr>
        </p:pic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BAB49408-F374-E241-9142-3A28E1042271}"/>
                </a:ext>
              </a:extLst>
            </p:cNvPr>
            <p:cNvSpPr txBox="1"/>
            <p:nvPr/>
          </p:nvSpPr>
          <p:spPr>
            <a:xfrm>
              <a:off x="12666372" y="13206681"/>
              <a:ext cx="1209337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/>
                <a:t>그림</a:t>
              </a:r>
              <a:r>
                <a:rPr kumimoji="1" lang="en-US" altLang="ko-KR" sz="4000" dirty="0"/>
                <a:t>1.</a:t>
              </a:r>
              <a:r>
                <a:rPr kumimoji="1" lang="ko-KR" altLang="en-US" sz="4000" dirty="0"/>
                <a:t> 산업별 다른 </a:t>
              </a:r>
              <a:r>
                <a:rPr kumimoji="1" lang="ko-KR" altLang="en-US" sz="4000" dirty="0" err="1"/>
                <a:t>이상점</a:t>
              </a:r>
              <a:r>
                <a:rPr kumimoji="1" lang="ko-KR" altLang="en-US" sz="4000" dirty="0"/>
                <a:t> 특성 </a:t>
              </a:r>
              <a:r>
                <a:rPr kumimoji="1" lang="en-US" altLang="ko-KR" sz="4000" dirty="0"/>
                <a:t>(</a:t>
              </a:r>
              <a:r>
                <a:rPr kumimoji="1" lang="ko-KR" altLang="en-US" sz="4000" dirty="0"/>
                <a:t>우유</a:t>
              </a:r>
              <a:r>
                <a:rPr kumimoji="1" lang="en-US" altLang="ko-KR" sz="4000" dirty="0"/>
                <a:t>,</a:t>
              </a:r>
              <a:r>
                <a:rPr kumimoji="1" lang="ko-KR" altLang="en-US" sz="4000" dirty="0"/>
                <a:t> 물류</a:t>
              </a:r>
              <a:r>
                <a:rPr kumimoji="1" lang="en-US" altLang="ko-KR" sz="4000" dirty="0"/>
                <a:t>,</a:t>
              </a:r>
              <a:r>
                <a:rPr kumimoji="1" lang="ko-KR" altLang="en-US" sz="4000" dirty="0"/>
                <a:t> </a:t>
              </a:r>
              <a:r>
                <a:rPr kumimoji="1" lang="ko-KR" altLang="en-US" sz="4000" dirty="0" err="1"/>
                <a:t>군식당</a:t>
              </a:r>
              <a:r>
                <a:rPr kumimoji="1" lang="en-US" altLang="ko-KR" sz="4000" dirty="0"/>
                <a:t>)</a:t>
              </a:r>
              <a:endParaRPr kumimoji="1" lang="ko-KR" altLang="en-US" sz="4000" dirty="0"/>
            </a:p>
          </p:txBody>
        </p:sp>
      </p:grpSp>
      <p:sp>
        <p:nvSpPr>
          <p:cNvPr id="100" name="오른쪽 화살표[R] 99">
            <a:extLst>
              <a:ext uri="{FF2B5EF4-FFF2-40B4-BE49-F238E27FC236}">
                <a16:creationId xmlns:a16="http://schemas.microsoft.com/office/drawing/2014/main" id="{E630D565-EF4F-8D4E-8A96-0DDC648A4FC4}"/>
              </a:ext>
            </a:extLst>
          </p:cNvPr>
          <p:cNvSpPr/>
          <p:nvPr/>
        </p:nvSpPr>
        <p:spPr>
          <a:xfrm>
            <a:off x="24362045" y="11795689"/>
            <a:ext cx="1145887" cy="4934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C96BC48-E2DA-D34A-98E6-D0F4C0D52E7D}"/>
              </a:ext>
            </a:extLst>
          </p:cNvPr>
          <p:cNvSpPr txBox="1"/>
          <p:nvPr/>
        </p:nvSpPr>
        <p:spPr>
          <a:xfrm>
            <a:off x="20730821" y="6336522"/>
            <a:ext cx="771076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/>
              <a:t>2.</a:t>
            </a:r>
            <a:r>
              <a:rPr lang="ko-KR" altLang="en-US" sz="4000" b="1" dirty="0"/>
              <a:t> </a:t>
            </a:r>
            <a:r>
              <a:rPr lang="ko-KR" altLang="en-US" sz="4000" b="1" dirty="0" err="1"/>
              <a:t>데이터량</a:t>
            </a:r>
            <a:r>
              <a:rPr lang="ko-KR" altLang="en-US" sz="4000" dirty="0" err="1"/>
              <a:t>별로</a:t>
            </a:r>
            <a:r>
              <a:rPr lang="ko-KR" altLang="en-US" sz="4000" b="1" dirty="0"/>
              <a:t> </a:t>
            </a:r>
            <a:r>
              <a:rPr lang="ko-KR" altLang="en-US" sz="4000" dirty="0" err="1"/>
              <a:t>이상점</a:t>
            </a:r>
            <a:r>
              <a:rPr lang="ko-KR" altLang="en-US" sz="4000" dirty="0"/>
              <a:t> 형태 다름</a:t>
            </a:r>
            <a:endParaRPr lang="en-US" altLang="ko-KR" sz="4000" dirty="0"/>
          </a:p>
          <a:p>
            <a:endParaRPr lang="en-US" altLang="ko-KR" sz="4000" dirty="0"/>
          </a:p>
          <a:p>
            <a:r>
              <a:rPr lang="ko-KR" altLang="en-US" sz="4000" dirty="0"/>
              <a:t>예</a:t>
            </a:r>
            <a:r>
              <a:rPr lang="en-US" altLang="ko-KR" sz="4000" dirty="0"/>
              <a:t>)</a:t>
            </a:r>
            <a:r>
              <a:rPr lang="ko-KR" altLang="en-US" sz="4000" dirty="0"/>
              <a:t> 한 달 </a:t>
            </a:r>
            <a:r>
              <a:rPr lang="en-US" altLang="ko-KR" sz="4000" dirty="0"/>
              <a:t>vs </a:t>
            </a:r>
            <a:r>
              <a:rPr lang="ko-KR" altLang="en-US" sz="4000" dirty="0"/>
              <a:t>한 분기 </a:t>
            </a:r>
            <a:r>
              <a:rPr lang="en-US" altLang="ko-KR" sz="4000" dirty="0"/>
              <a:t>vs 1</a:t>
            </a:r>
            <a:r>
              <a:rPr lang="ko-KR" altLang="en-US" sz="4000" dirty="0"/>
              <a:t>년 </a:t>
            </a:r>
            <a:endParaRPr lang="en-US" altLang="ko-KR" sz="4000" dirty="0"/>
          </a:p>
          <a:p>
            <a:endParaRPr lang="en-US" altLang="ko-KR" sz="4000" dirty="0"/>
          </a:p>
          <a:p>
            <a:endParaRPr kumimoji="1" lang="ko-KR" altLang="en-US" sz="4000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86979C1-FA7B-5840-9BC0-1702A7BDF139}"/>
              </a:ext>
            </a:extLst>
          </p:cNvPr>
          <p:cNvSpPr txBox="1"/>
          <p:nvPr/>
        </p:nvSpPr>
        <p:spPr>
          <a:xfrm>
            <a:off x="21496748" y="8568681"/>
            <a:ext cx="89579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Wingdings" pitchFamily="2" charset="2"/>
              <a:buChar char="à"/>
            </a:pPr>
            <a:r>
              <a:rPr lang="ko-KR" altLang="en-US" sz="4000" dirty="0"/>
              <a:t>세 종류의 산업 </a:t>
            </a:r>
            <a:r>
              <a:rPr lang="ko-KR" altLang="en-US" sz="4000" dirty="0" err="1"/>
              <a:t>수요데이터</a:t>
            </a:r>
            <a:r>
              <a:rPr lang="ko-KR" altLang="en-US" sz="4000" dirty="0"/>
              <a:t> 바탕으로 </a:t>
            </a:r>
            <a:endParaRPr lang="en-US" altLang="ko-KR" sz="4000" dirty="0"/>
          </a:p>
          <a:p>
            <a:r>
              <a:rPr lang="ko-KR" altLang="en-US" sz="4000" dirty="0"/>
              <a:t>     적합한 </a:t>
            </a:r>
            <a:r>
              <a:rPr lang="ko-KR" altLang="en-US" sz="4000" dirty="0" err="1"/>
              <a:t>이상점</a:t>
            </a:r>
            <a:r>
              <a:rPr lang="ko-KR" altLang="en-US" sz="4000" dirty="0"/>
              <a:t> 제거 </a:t>
            </a:r>
            <a:r>
              <a:rPr lang="ko-KR" altLang="en-US" sz="4000" dirty="0" err="1"/>
              <a:t>기준탐구</a:t>
            </a:r>
            <a:endParaRPr lang="en-US" altLang="ko-KR" sz="40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9739B5A7-6A93-B14E-A82E-5D9BBC57DD88}"/>
              </a:ext>
            </a:extLst>
          </p:cNvPr>
          <p:cNvSpPr txBox="1"/>
          <p:nvPr/>
        </p:nvSpPr>
        <p:spPr>
          <a:xfrm>
            <a:off x="1023294" y="24622852"/>
            <a:ext cx="88456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dirty="0"/>
              <a:t>그림</a:t>
            </a:r>
            <a:r>
              <a:rPr kumimoji="1" lang="en-US" altLang="ko-KR" sz="4000" dirty="0"/>
              <a:t>2.</a:t>
            </a:r>
            <a:r>
              <a:rPr kumimoji="1" lang="ko-KR" altLang="en-US" sz="4000" dirty="0"/>
              <a:t> 민감도 관점 산업별 </a:t>
            </a:r>
            <a:r>
              <a:rPr kumimoji="1" lang="ko-KR" altLang="en-US" sz="4000" dirty="0" err="1"/>
              <a:t>이상점</a:t>
            </a:r>
            <a:r>
              <a:rPr kumimoji="1" lang="ko-KR" altLang="en-US" sz="4000" dirty="0"/>
              <a:t> 특성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B9E117AF-3E72-2740-8BC3-05EFFEED2BA0}"/>
              </a:ext>
            </a:extLst>
          </p:cNvPr>
          <p:cNvSpPr txBox="1"/>
          <p:nvPr/>
        </p:nvSpPr>
        <p:spPr>
          <a:xfrm>
            <a:off x="12971684" y="18012046"/>
            <a:ext cx="5868723" cy="1323439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000" i="1" dirty="0"/>
              <a:t>Different beta </a:t>
            </a:r>
          </a:p>
          <a:p>
            <a:pPr algn="ctr"/>
            <a:r>
              <a:rPr kumimoji="1" lang="en-US" altLang="ko-KR" sz="4000" i="1" dirty="0"/>
              <a:t>depending on Data!</a:t>
            </a:r>
            <a:endParaRPr kumimoji="1" lang="ko-KR" altLang="en-US" sz="4000" i="1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FE1CB81-4769-AC46-921B-C4165BF4884F}"/>
              </a:ext>
            </a:extLst>
          </p:cNvPr>
          <p:cNvSpPr txBox="1"/>
          <p:nvPr/>
        </p:nvSpPr>
        <p:spPr>
          <a:xfrm>
            <a:off x="10853599" y="20254020"/>
            <a:ext cx="1067334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highlight>
                  <a:srgbClr val="C0C0C0"/>
                </a:highlight>
              </a:rPr>
              <a:t>정적 제거 </a:t>
            </a:r>
            <a:endParaRPr lang="en-US" altLang="ko-KR" sz="4000" dirty="0">
              <a:highlight>
                <a:srgbClr val="C0C0C0"/>
              </a:highlight>
            </a:endParaRPr>
          </a:p>
          <a:p>
            <a:pPr algn="ctr"/>
            <a:r>
              <a:rPr lang="ko-KR" altLang="en-US" sz="4000" dirty="0" err="1"/>
              <a:t>신호잡음</a:t>
            </a:r>
            <a:r>
              <a:rPr lang="ko-KR" altLang="en-US" sz="4000" dirty="0"/>
              <a:t> 분리에 고정된 </a:t>
            </a:r>
            <a:r>
              <a:rPr kumimoji="1" lang="en-US" altLang="ko-KR" sz="4000" dirty="0"/>
              <a:t>β</a:t>
            </a:r>
            <a:r>
              <a:rPr lang="ko-KR" altLang="en-US" sz="4000" dirty="0"/>
              <a:t> </a:t>
            </a:r>
            <a:endParaRPr lang="en-US" altLang="ko-KR" sz="4000" dirty="0"/>
          </a:p>
          <a:p>
            <a:pPr algn="ctr"/>
            <a:endParaRPr lang="en-US" altLang="ko-KR" sz="4000" dirty="0"/>
          </a:p>
          <a:p>
            <a:pPr algn="ctr"/>
            <a:r>
              <a:rPr lang="en-US" altLang="ko-KR" sz="4000" dirty="0"/>
              <a:t>vs</a:t>
            </a:r>
          </a:p>
          <a:p>
            <a:pPr algn="ctr"/>
            <a:endParaRPr lang="en-US" altLang="ko-KR" sz="4000" dirty="0"/>
          </a:p>
          <a:p>
            <a:pPr algn="ctr"/>
            <a:r>
              <a:rPr lang="ko-KR" altLang="en-US" sz="4000" dirty="0">
                <a:highlight>
                  <a:srgbClr val="C0C0C0"/>
                </a:highlight>
              </a:rPr>
              <a:t>동적 제거 </a:t>
            </a:r>
            <a:endParaRPr lang="en-US" altLang="ko-KR" sz="4000" dirty="0">
              <a:highlight>
                <a:srgbClr val="C0C0C0"/>
              </a:highlight>
            </a:endParaRPr>
          </a:p>
          <a:p>
            <a:pPr algn="ctr"/>
            <a:r>
              <a:rPr lang="ko-KR" altLang="en-US" sz="4000" dirty="0"/>
              <a:t>민감도</a:t>
            </a:r>
            <a:r>
              <a:rPr lang="en-US" altLang="ko-KR" sz="4000" dirty="0"/>
              <a:t>,</a:t>
            </a:r>
            <a:r>
              <a:rPr lang="ko-KR" altLang="en-US" sz="4000" dirty="0"/>
              <a:t> 데이터 개수 따라 다른 </a:t>
            </a:r>
            <a:r>
              <a:rPr kumimoji="1" lang="en-US" altLang="ko-KR" sz="4000" dirty="0"/>
              <a:t>β</a:t>
            </a:r>
            <a:r>
              <a:rPr kumimoji="1" lang="ko-KR" altLang="en-US" sz="4000" dirty="0"/>
              <a:t> </a:t>
            </a:r>
            <a:endParaRPr kumimoji="1" lang="en-US" altLang="ko-KR" sz="4000" dirty="0"/>
          </a:p>
          <a:p>
            <a:pPr algn="ctr"/>
            <a:r>
              <a:rPr kumimoji="1" lang="en-US" altLang="ko-KR" sz="4000" dirty="0"/>
              <a:t>(β</a:t>
            </a:r>
            <a:r>
              <a:rPr kumimoji="1" lang="ko-KR" altLang="en-US" sz="4000" dirty="0"/>
              <a:t> </a:t>
            </a:r>
            <a:r>
              <a:rPr kumimoji="1" lang="en-US" altLang="ko-KR" sz="4000" dirty="0"/>
              <a:t>=</a:t>
            </a:r>
            <a:r>
              <a:rPr kumimoji="1" lang="ko-KR" altLang="en-US" sz="4000" dirty="0"/>
              <a:t> </a:t>
            </a:r>
            <a:r>
              <a:rPr kumimoji="1" lang="ko-KR" altLang="en-US" sz="4000" dirty="0" err="1"/>
              <a:t>이상점</a:t>
            </a:r>
            <a:r>
              <a:rPr kumimoji="1" lang="ko-KR" altLang="en-US" sz="4000" dirty="0"/>
              <a:t> 극단성 </a:t>
            </a:r>
            <a:r>
              <a:rPr kumimoji="1" lang="en-US" altLang="ko-KR" sz="4000" dirty="0"/>
              <a:t>+</a:t>
            </a:r>
            <a:r>
              <a:rPr kumimoji="1" lang="ko-KR" altLang="en-US" sz="4000" dirty="0"/>
              <a:t> </a:t>
            </a:r>
            <a:r>
              <a:rPr kumimoji="1" lang="ko-KR" altLang="en-US" sz="4000" dirty="0" err="1"/>
              <a:t>데이터량</a:t>
            </a:r>
            <a:r>
              <a:rPr kumimoji="1" lang="ko-KR" altLang="en-US" sz="4000" dirty="0"/>
              <a:t> </a:t>
            </a:r>
            <a:r>
              <a:rPr kumimoji="1" lang="en-US" altLang="ko-KR" sz="4000" dirty="0"/>
              <a:t>x</a:t>
            </a:r>
            <a:r>
              <a:rPr kumimoji="1" lang="ko-KR" altLang="en-US" sz="4000" dirty="0"/>
              <a:t>축 </a:t>
            </a:r>
            <a:r>
              <a:rPr kumimoji="1" lang="en-US" altLang="ko-KR" sz="4000" dirty="0"/>
              <a:t>sigmoid</a:t>
            </a:r>
            <a:r>
              <a:rPr kumimoji="1" lang="ko-KR" altLang="en-US" sz="4000" dirty="0"/>
              <a:t>함수</a:t>
            </a:r>
            <a:r>
              <a:rPr kumimoji="1" lang="en-US" altLang="ko-KR" sz="4000" dirty="0"/>
              <a:t>)</a:t>
            </a:r>
            <a:endParaRPr lang="en-US" altLang="ko-KR" sz="4000" dirty="0"/>
          </a:p>
          <a:p>
            <a:pPr algn="ctr"/>
            <a:endParaRPr kumimoji="1"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501761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6094</TotalTime>
  <Words>467</Words>
  <Application>Microsoft Macintosh PowerPoint</Application>
  <PresentationFormat>사용자 지정</PresentationFormat>
  <Paragraphs>89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맑은 고딕</vt:lpstr>
      <vt:lpstr>Arial</vt:lpstr>
      <vt:lpstr>Calibri</vt:lpstr>
      <vt:lpstr>Calibri Light</vt:lpstr>
      <vt:lpstr>Times New Roman</vt:lpstr>
      <vt:lpstr>Wingdings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Junzza</dc:creator>
  <cp:lastModifiedBy>Moon Hyunji</cp:lastModifiedBy>
  <cp:revision>184</cp:revision>
  <dcterms:created xsi:type="dcterms:W3CDTF">2016-01-19T07:21:52Z</dcterms:created>
  <dcterms:modified xsi:type="dcterms:W3CDTF">2019-12-11T09:00:01Z</dcterms:modified>
</cp:coreProperties>
</file>

<file path=docProps/thumbnail.jpeg>
</file>